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2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13"/>
  </p:notesMasterIdLst>
  <p:sldIdLst>
    <p:sldId id="256" r:id="rId5"/>
    <p:sldId id="275" r:id="rId6"/>
    <p:sldId id="276" r:id="rId7"/>
    <p:sldId id="277" r:id="rId8"/>
    <p:sldId id="278" r:id="rId9"/>
    <p:sldId id="293" r:id="rId10"/>
    <p:sldId id="290" r:id="rId11"/>
    <p:sldId id="29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33"/>
    <p:restoredTop sz="73927"/>
  </p:normalViewPr>
  <p:slideViewPr>
    <p:cSldViewPr snapToGrid="0" snapToObjects="1">
      <p:cViewPr varScale="1">
        <p:scale>
          <a:sx n="117" d="100"/>
          <a:sy n="117" d="100"/>
        </p:scale>
        <p:origin x="1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DCB1A-C5F8-CC47-BD21-D6C229B987FB}" type="datetimeFigureOut">
              <a:rPr lang="en-US" smtClean="0"/>
              <a:t>11/6/20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4709C3-0D69-EF46-BE38-0832036E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101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46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weakness which can be exploited by a threat actor, such as an attacker, to cross perform unauthorized actions within a computer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93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weakness which can be exploited by a threat actor, such as an attacker, to cross perform unauthorized actions within a computer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83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weakness which can be exploited by a threat actor, such as an attacker, to cross perform unauthorized actions within a computer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515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49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BCRYPT – Password-hashing algorithm using Blowfish cipher (symmetric block cipher)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Password-Based Key Derivation Function 2 – using HMAC-SHA1 by default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hash algorithm - $2a$ (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bCrypt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Iteration rounds base 10 (10 or 2 to the power of 10)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Salt – 128 bit salt encoded to 22 characters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hash value – 192 bit hash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8876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DHE – Slower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ECDHE – Faster, fewer bits, lower resource requirements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4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709C3-0D69-EF46-BE38-0832036E58F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3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FFCC102-5D77-AB4A-B015-62CEE166E515}"/>
              </a:ext>
            </a:extLst>
          </p:cNvPr>
          <p:cNvSpPr/>
          <p:nvPr userDrawn="1"/>
        </p:nvSpPr>
        <p:spPr>
          <a:xfrm>
            <a:off x="-96253" y="1257301"/>
            <a:ext cx="12288253" cy="5600699"/>
          </a:xfrm>
          <a:prstGeom prst="rect">
            <a:avLst/>
          </a:prstGeom>
          <a:solidFill>
            <a:schemeClr val="tx1"/>
          </a:solidFill>
          <a:ln w="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6CB8CD-22B6-8E44-A0B2-E202A3F50FC0}"/>
              </a:ext>
            </a:extLst>
          </p:cNvPr>
          <p:cNvCxnSpPr>
            <a:cxnSpLocks/>
          </p:cNvCxnSpPr>
          <p:nvPr userDrawn="1"/>
        </p:nvCxnSpPr>
        <p:spPr>
          <a:xfrm>
            <a:off x="-2" y="1257301"/>
            <a:ext cx="12192002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1E13A89-D0B2-A346-9918-7B58BA5F80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2486" b="28721"/>
          <a:stretch/>
        </p:blipFill>
        <p:spPr>
          <a:xfrm>
            <a:off x="409554" y="221946"/>
            <a:ext cx="2688317" cy="83331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537DE53-9F91-F144-B090-6891FC7F6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82" y="1354512"/>
            <a:ext cx="10515600" cy="1882337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C3AB1C3-283D-F547-BE60-C0223B09E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1782" y="3539550"/>
            <a:ext cx="10515600" cy="95999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 b="1" i="0">
                <a:solidFill>
                  <a:schemeClr val="bg1"/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5720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F04465-AABC-3A4F-8FC9-8995FEDCDC6F}"/>
              </a:ext>
            </a:extLst>
          </p:cNvPr>
          <p:cNvSpPr/>
          <p:nvPr/>
        </p:nvSpPr>
        <p:spPr>
          <a:xfrm>
            <a:off x="-77002" y="-96253"/>
            <a:ext cx="8992402" cy="7030455"/>
          </a:xfrm>
          <a:prstGeom prst="rect">
            <a:avLst/>
          </a:prstGeom>
          <a:solidFill>
            <a:srgbClr val="15194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EFD6FA-B95F-4B4E-B8E9-6AA2FC8215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E481BF-4009-2943-A1EB-4159878519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63000" y="0"/>
            <a:ext cx="3429000" cy="6858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2C405E-EB31-5040-A5D4-B62FD7859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5" y="1161288"/>
            <a:ext cx="7668688" cy="4410031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1pPr>
            <a:lvl2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2pPr>
            <a:lvl3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9E52FE2-18BD-AE42-8568-24AFE8F2E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18288"/>
            <a:ext cx="7668689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60244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Bullets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BEC28D-04BA-104A-BA4B-BC3FEFA7E2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4771" y="1124903"/>
            <a:ext cx="4576693" cy="4576693"/>
          </a:xfrm>
          <a:prstGeom prst="rect">
            <a:avLst/>
          </a:prstGeom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2C8D256E-5B00-D64D-A0EC-80D6BD5541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463" y="1161288"/>
            <a:ext cx="4826825" cy="3834805"/>
          </a:xfrm>
          <a:prstGeom prst="rect">
            <a:avLst/>
          </a:prstGeom>
        </p:spPr>
        <p:txBody>
          <a:bodyPr/>
          <a:lstStyle>
            <a:lvl1pPr>
              <a:defRPr sz="2000" b="0" i="0">
                <a:latin typeface="Adelle Sans" panose="02000503000000020004" pitchFamily="2" charset="77"/>
              </a:defRPr>
            </a:lvl1pPr>
            <a:lvl2pPr>
              <a:defRPr sz="1800"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>
              <a:defRPr sz="1600"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C3BB7D-A65F-4D40-9D69-8D959F569D3E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40DA479-972A-AC44-8FF3-6E03BA01F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658B93-7979-CF45-802B-A99C6576E858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429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in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EE2573F-BD73-B044-8C4C-CB67550B3DF3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82F6E4A-1F7B-5B40-9689-E5E7AB056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5" y="1463040"/>
            <a:ext cx="11022320" cy="424731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55E851-3879-44EF-B922-4FA1F4136EFD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26AB305-7FA0-2C41-ADCF-834278ABE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07741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7EBCC16-8E40-47C2-897C-F2414928392B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A705E69-3D25-EF43-9B57-0C3AC1F5F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E2573F-BD73-B044-8C4C-CB67550B3DF3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1796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lterna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F96A518-3E71-3F41-B51D-F3F8D63F1B01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480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Bar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205AC-B058-5249-8CA7-CB5ED1399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CABD4948-F528-774E-A210-25D1BE40C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474" y="261082"/>
            <a:ext cx="10515600" cy="798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B2080D5-BCF5-0642-B066-3A2589E22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474" y="1359698"/>
            <a:ext cx="10515600" cy="4149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70B3E-6C46-734E-BC63-4349922825C1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31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6D46A-D5FE-DB4E-9784-A54A02D89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379968-F075-E745-9452-7E0CAAC6C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14950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2380-0A23-D140-9B2B-5F141AB5F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0827792-99C6-C343-827E-BE9EDF804372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425EA-EF92-714F-B7AD-0B245EA42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27246F-5803-9542-865F-75DB94630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E3505C-93DC-5644-BB7E-5D517224F4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41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A31B4E-687D-2C4C-B95D-A513660DA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EFC86-AA65-C840-9828-EBFF405DC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5563C-0652-F94A-A10D-3A82E9DDB9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0827792-99C6-C343-827E-BE9EDF804372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0E9DA-0CA4-8A46-9B6A-E0873DE65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2926DA-2D9C-9848-8B94-21D740CEC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E3505C-93DC-5644-BB7E-5D517224F4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08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951679-C038-3D4F-B9C6-BD4097A52467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ECF62-AF5A-6A4B-8DAF-6576CE0FE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4" y="1161288"/>
            <a:ext cx="11175123" cy="468789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 marL="685800" indent="-228600">
              <a:buFont typeface="Courier New" panose="02070309020205020404" pitchFamily="49" charset="0"/>
              <a:buChar char="o"/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 marL="1143000" indent="-228600">
              <a:buFont typeface="Courier New" panose="02070309020205020404" pitchFamily="49" charset="0"/>
              <a:buChar char="o"/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 marL="1600200" indent="-228600">
              <a:buFont typeface="Courier New" panose="02070309020205020404" pitchFamily="49" charset="0"/>
              <a:buChar char="o"/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 marL="2057400" indent="-228600">
              <a:buFont typeface="Courier New" panose="02070309020205020404" pitchFamily="49" charset="0"/>
              <a:buChar char="o"/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8B7FA2-906C-224F-91E8-737C56BAA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F5606-6DC5-4A43-91BA-969B544329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4C16D8-B479-BB46-AD7C-0AC4F5CEDC76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54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2ADA8A-EE40-8D42-B058-429F77AD6030}"/>
              </a:ext>
            </a:extLst>
          </p:cNvPr>
          <p:cNvSpPr/>
          <p:nvPr userDrawn="1"/>
        </p:nvSpPr>
        <p:spPr>
          <a:xfrm>
            <a:off x="-77002" y="1257301"/>
            <a:ext cx="12387714" cy="5600699"/>
          </a:xfrm>
          <a:prstGeom prst="rect">
            <a:avLst/>
          </a:prstGeom>
          <a:solidFill>
            <a:schemeClr val="tx1"/>
          </a:solidFill>
          <a:ln w="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34CEAF-3B24-A242-A428-FB8B1A7D5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48054"/>
            <a:ext cx="10515600" cy="1882337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81C1E-F57C-FB49-8A8C-E5F2C60D0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4406"/>
            <a:ext cx="10515600" cy="959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 i="0">
                <a:solidFill>
                  <a:schemeClr val="bg1"/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B0757F-692F-4442-AC10-47BE80EC63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8801" b="16721"/>
          <a:stretch/>
        </p:blipFill>
        <p:spPr>
          <a:xfrm>
            <a:off x="5496490" y="237942"/>
            <a:ext cx="1327643" cy="85604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5C7F33-8A0F-C247-8673-DF3D12BB0E56}"/>
              </a:ext>
            </a:extLst>
          </p:cNvPr>
          <p:cNvCxnSpPr>
            <a:cxnSpLocks/>
          </p:cNvCxnSpPr>
          <p:nvPr userDrawn="1"/>
        </p:nvCxnSpPr>
        <p:spPr>
          <a:xfrm>
            <a:off x="-77002" y="1257301"/>
            <a:ext cx="12387714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381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601DA-8347-6048-AFC7-B3EE3A4ED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6" y="1161288"/>
            <a:ext cx="5339256" cy="424731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48A93EA-740D-534C-9F9A-851CAAFC6F5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27230" y="1161288"/>
            <a:ext cx="5339256" cy="424731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841E47F-9CBC-DD48-8C04-77F3D57C33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D2B1C16-A483-9045-B5B4-5312C63A98DF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1D4071-9C3C-49BF-ABB1-1320A9AA487E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F647ED5-144A-1F43-9397-C331DF9F5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6711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601DA-8347-6048-AFC7-B3EE3A4ED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5" y="1161288"/>
            <a:ext cx="11022320" cy="424731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841E47F-9CBC-DD48-8C04-77F3D57C33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81D446-E222-42C3-9836-1A06E0CA6FDB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752F457-B5E3-8F47-95DD-D367B00BA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FC8432-B0CC-124E-92A6-31C64477B9CF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325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601DA-8347-6048-AFC7-B3EE3A4ED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03304" y="1161288"/>
            <a:ext cx="6763234" cy="2911642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latin typeface="Adelle Sans" panose="02000503000000020004" pitchFamily="2" charset="77"/>
              </a:defRPr>
            </a:lvl2pPr>
            <a:lvl3pPr>
              <a:defRPr b="0" i="0">
                <a:latin typeface="Adelle Sans" panose="02000503000000020004" pitchFamily="2" charset="77"/>
              </a:defRPr>
            </a:lvl3pPr>
            <a:lvl4pPr>
              <a:defRPr b="0" i="0">
                <a:latin typeface="Adelle Sans" panose="02000503000000020004" pitchFamily="2" charset="77"/>
              </a:defRPr>
            </a:lvl4pPr>
            <a:lvl5pPr>
              <a:defRPr b="0" i="0"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32B816-31A6-5D4A-A375-EC666A89A1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1699" y="1161288"/>
            <a:ext cx="3549974" cy="44374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126C43-57A2-E347-AD98-A4972DDFF0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CEB205-7433-4ED6-B5F9-FB097A433634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6860F66-25E7-8E47-8582-F4D74F2E4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FC791A-95B2-5E41-9A70-75AB9C875165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9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CA925-A192-0942-8DCB-09514A197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516" y="1118193"/>
            <a:ext cx="5339256" cy="82391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i="0">
                <a:solidFill>
                  <a:schemeClr val="accent6">
                    <a:lumMod val="50000"/>
                  </a:schemeClr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88494-3E34-F041-B8E4-A88C3ED8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516" y="2051473"/>
            <a:ext cx="5339256" cy="3684588"/>
          </a:xfrm>
          <a:prstGeom prst="rect">
            <a:avLst/>
          </a:prstGeom>
        </p:spPr>
        <p:txBody>
          <a:bodyPr/>
          <a:lstStyle>
            <a:lvl1pPr>
              <a:defRPr sz="2000" b="0" i="0">
                <a:latin typeface="Adelle Sans" panose="02000503000000020004" pitchFamily="2" charset="77"/>
              </a:defRPr>
            </a:lvl1pPr>
            <a:lvl2pPr>
              <a:defRPr sz="1800"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>
              <a:defRPr sz="1600"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1CB6872-94EB-EB45-BDBF-F7D3974C9DE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58758" y="2051473"/>
            <a:ext cx="5339256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delle Sans" panose="02000503000000020004" pitchFamily="2" charset="77"/>
              </a:defRPr>
            </a:lvl1pPr>
            <a:lvl2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DDE1C7E-4CC2-C942-8FC1-BE8CDAB37D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3E3E685A-2A2D-6D4B-90D0-C351A9D72C7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358758" y="1118193"/>
            <a:ext cx="5339256" cy="82391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i="0">
                <a:solidFill>
                  <a:schemeClr val="accent6">
                    <a:lumMod val="50000"/>
                  </a:schemeClr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1703F9-6F7B-42FC-BAD8-7B8A4198867F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55EC85A-83D7-754F-92C5-D85306B21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21891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95DC7-61FB-464B-A0D1-046B8C0906C9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007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1FF22C-90B2-C248-AC4E-B2382376A1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870C5A3-B0F2-B343-A1A8-822AF0AFBF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34540" y="1530094"/>
            <a:ext cx="5501262" cy="194314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1A31B2F-9578-7B4B-A18A-143A08D25286}"/>
              </a:ext>
            </a:extLst>
          </p:cNvPr>
          <p:cNvSpPr/>
          <p:nvPr userDrawn="1"/>
        </p:nvSpPr>
        <p:spPr>
          <a:xfrm>
            <a:off x="0" y="6781798"/>
            <a:ext cx="12192000" cy="762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7395722-9303-174D-ADA2-E8CEB2DD2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516" y="1118193"/>
            <a:ext cx="5339256" cy="82391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i="0">
                <a:solidFill>
                  <a:schemeClr val="accent6">
                    <a:lumMod val="50000"/>
                  </a:schemeClr>
                </a:solidFill>
                <a:latin typeface="Proxima Nova Semibold" panose="0200050603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C5BA04E-B66F-8A48-943B-662CC1140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516" y="2051473"/>
            <a:ext cx="5339256" cy="3684588"/>
          </a:xfrm>
          <a:prstGeom prst="rect">
            <a:avLst/>
          </a:prstGeom>
        </p:spPr>
        <p:txBody>
          <a:bodyPr/>
          <a:lstStyle>
            <a:lvl1pPr>
              <a:defRPr sz="2000" b="0" i="0">
                <a:latin typeface="Adelle Sans" panose="02000503000000020004" pitchFamily="2" charset="77"/>
              </a:defRPr>
            </a:lvl1pPr>
            <a:lvl2pPr>
              <a:defRPr sz="1800" b="0" i="0">
                <a:solidFill>
                  <a:srgbClr val="525656"/>
                </a:solidFill>
                <a:latin typeface="Adelle Sans" panose="02000503000000020004" pitchFamily="2" charset="77"/>
              </a:defRPr>
            </a:lvl2pPr>
            <a:lvl3pPr>
              <a:defRPr sz="1600" b="0" i="0">
                <a:solidFill>
                  <a:srgbClr val="525656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rgbClr val="525656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71A464-E148-4CF9-8FB7-4E9A7B2CFEC9}"/>
              </a:ext>
            </a:extLst>
          </p:cNvPr>
          <p:cNvSpPr/>
          <p:nvPr userDrawn="1"/>
        </p:nvSpPr>
        <p:spPr>
          <a:xfrm>
            <a:off x="-76200" y="-77203"/>
            <a:ext cx="12346858" cy="9992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8779A3-A4DE-484C-BE3C-DB7ADCD25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18288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871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85BD484-3EA0-2E4E-A60B-8C347D911C8D}"/>
              </a:ext>
            </a:extLst>
          </p:cNvPr>
          <p:cNvSpPr/>
          <p:nvPr/>
        </p:nvSpPr>
        <p:spPr>
          <a:xfrm>
            <a:off x="-90798" y="-18288"/>
            <a:ext cx="12365468" cy="6896608"/>
          </a:xfrm>
          <a:prstGeom prst="rect">
            <a:avLst/>
          </a:prstGeom>
          <a:solidFill>
            <a:srgbClr val="1519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noFill/>
              </a:rPr>
              <a:t>    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795B372-A8BB-B64B-AD18-74876C5FB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24" y="1161288"/>
            <a:ext cx="10943431" cy="4410031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1pPr>
            <a:lvl2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2pPr>
            <a:lvl3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3pPr>
            <a:lvl4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4pPr>
            <a:lvl5pPr>
              <a:defRPr b="0" i="0">
                <a:solidFill>
                  <a:schemeClr val="bg1"/>
                </a:solidFill>
                <a:latin typeface="Adelle Sans" panose="0200050300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D42F22-D84C-BA44-A88C-5F7DF96918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1B5676D-862E-0E47-9C05-7682B86B5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24" y="-18288"/>
            <a:ext cx="11175123" cy="10419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7863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FF93D5-62F0-5145-AB64-7AC90B60F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F652F-5C50-294A-A9ED-638E2DAF4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49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796E1-F957-0F48-8AD0-8F8E3D0E59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/>
          <a:srcRect r="66281" b="-1742"/>
          <a:stretch/>
        </p:blipFill>
        <p:spPr>
          <a:xfrm>
            <a:off x="275249" y="5904491"/>
            <a:ext cx="686450" cy="73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98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97" r:id="rId5"/>
    <p:sldLayoutId id="2147483698" r:id="rId6"/>
    <p:sldLayoutId id="2147483677" r:id="rId7"/>
    <p:sldLayoutId id="2147483681" r:id="rId8"/>
    <p:sldLayoutId id="2147483679" r:id="rId9"/>
    <p:sldLayoutId id="2147483680" r:id="rId10"/>
    <p:sldLayoutId id="2147483678" r:id="rId11"/>
    <p:sldLayoutId id="2147483739" r:id="rId12"/>
    <p:sldLayoutId id="2147483742" r:id="rId13"/>
    <p:sldLayoutId id="2147483740" r:id="rId14"/>
    <p:sldLayoutId id="2147483741" r:id="rId15"/>
    <p:sldLayoutId id="2147483682" r:id="rId16"/>
    <p:sldLayoutId id="214748368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Proxima Nova" panose="02000506030000020004" pitchFamily="2" charset="0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90000"/>
        </a:lnSpc>
        <a:spcBef>
          <a:spcPts val="1000"/>
        </a:spcBef>
        <a:buFont typeface="Courier New" panose="02070309020205020404" pitchFamily="49" charset="0"/>
        <a:buChar char="o"/>
        <a:tabLst/>
        <a:defRPr sz="20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1pPr>
      <a:lvl2pPr marL="750888" indent="-293688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tabLst/>
        <a:defRPr sz="18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2pPr>
      <a:lvl3pPr marL="1208088" indent="-293688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tabLst/>
        <a:defRPr sz="16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3pPr>
      <a:lvl4pPr marL="1604963" indent="-233363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tabLst/>
        <a:defRPr sz="14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4pPr>
      <a:lvl5pPr marL="2062163" indent="-233363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tabLst/>
        <a:defRPr sz="1200" b="0" i="0" kern="1200">
          <a:solidFill>
            <a:srgbClr val="525656"/>
          </a:solidFill>
          <a:latin typeface="Adelle Sans" panose="02000503000000020004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624" userDrawn="1">
          <p15:clr>
            <a:srgbClr val="F26B43"/>
          </p15:clr>
        </p15:guide>
        <p15:guide id="2" orient="horz" pos="28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C423DFE2-1BBF-AD47-A38D-86A6105895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-163286" y="0"/>
            <a:ext cx="12355286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89874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" panose="02000503000000020004" pitchFamily="2" charset="0"/>
              </a:rPr>
              <a:t>Algorithms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5AA048-DF08-134B-8F30-37C08D5DA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Mathematical procedure</a:t>
            </a:r>
          </a:p>
          <a:p>
            <a:r>
              <a:rPr lang="en-US" sz="3200" dirty="0"/>
              <a:t>Defines how to encrypt information</a:t>
            </a:r>
          </a:p>
          <a:p>
            <a:r>
              <a:rPr lang="en-US" sz="3200" dirty="0"/>
              <a:t>Publicly known</a:t>
            </a:r>
          </a:p>
        </p:txBody>
      </p:sp>
    </p:spTree>
    <p:extLst>
      <p:ext uri="{BB962C8B-B14F-4D97-AF65-F5344CB8AC3E}">
        <p14:creationId xmlns:p14="http://schemas.microsoft.com/office/powerpoint/2010/main" val="218848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" panose="02000503000000020004" pitchFamily="2" charset="0"/>
              </a:rPr>
              <a:t>Keys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5AA048-DF08-134B-8F30-37C08D5DA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Generated by the algorithm</a:t>
            </a:r>
          </a:p>
          <a:p>
            <a:r>
              <a:rPr lang="en-US" sz="3200" dirty="0"/>
              <a:t>Used to encrypt and decrypt</a:t>
            </a:r>
          </a:p>
          <a:p>
            <a:r>
              <a:rPr lang="en-US" sz="3200" dirty="0"/>
              <a:t>Makes encryption unique</a:t>
            </a:r>
          </a:p>
          <a:p>
            <a:r>
              <a:rPr lang="en-US" sz="3200" dirty="0"/>
              <a:t>Need to be secured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15070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" panose="02000503000000020004" pitchFamily="2" charset="0"/>
              </a:rPr>
              <a:t>Key Length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5AA048-DF08-134B-8F30-37C08D5DA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Longer</a:t>
            </a:r>
          </a:p>
          <a:p>
            <a:pPr lvl="1"/>
            <a:r>
              <a:rPr lang="en-US" sz="3000" dirty="0"/>
              <a:t> Harder to break</a:t>
            </a:r>
          </a:p>
          <a:p>
            <a:pPr lvl="1"/>
            <a:r>
              <a:rPr lang="en-US" sz="3000" dirty="0"/>
              <a:t> Resource intensive</a:t>
            </a:r>
          </a:p>
          <a:p>
            <a:r>
              <a:rPr lang="en-US" sz="3200" dirty="0"/>
              <a:t>Shorter</a:t>
            </a:r>
          </a:p>
          <a:p>
            <a:pPr lvl="1"/>
            <a:r>
              <a:rPr lang="en-US" sz="3000" dirty="0"/>
              <a:t> Easier to break</a:t>
            </a:r>
          </a:p>
          <a:p>
            <a:pPr lvl="1"/>
            <a:r>
              <a:rPr lang="en-US" sz="3000" dirty="0"/>
              <a:t> Lower resource requirements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64B3C8-142A-B94A-9EB0-BA86CE205327}"/>
              </a:ext>
            </a:extLst>
          </p:cNvPr>
          <p:cNvSpPr txBox="1"/>
          <p:nvPr/>
        </p:nvSpPr>
        <p:spPr>
          <a:xfrm>
            <a:off x="9130145" y="1382617"/>
            <a:ext cx="1645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delle Sans" panose="02000503000000020004" pitchFamily="2" charset="0"/>
              </a:rPr>
              <a:t>128 vs. 256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43A4FD-0D01-8B4E-926D-FF3E936BC691}"/>
              </a:ext>
            </a:extLst>
          </p:cNvPr>
          <p:cNvSpPr txBox="1"/>
          <p:nvPr/>
        </p:nvSpPr>
        <p:spPr>
          <a:xfrm>
            <a:off x="9158998" y="2078554"/>
            <a:ext cx="1645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delle Sans" panose="02000503000000020004" pitchFamily="2" charset="0"/>
              </a:rPr>
              <a:t>256 vs. 512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1489FB-7184-9640-AF98-8A0CBB723B38}"/>
              </a:ext>
            </a:extLst>
          </p:cNvPr>
          <p:cNvSpPr txBox="1"/>
          <p:nvPr/>
        </p:nvSpPr>
        <p:spPr>
          <a:xfrm>
            <a:off x="9041978" y="2770006"/>
            <a:ext cx="1991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delle Sans" panose="02000503000000020004" pitchFamily="2" charset="0"/>
              </a:rPr>
              <a:t>1024 vs. 2048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AEE7B2-3B40-E041-98CE-C0BD40AFF330}"/>
              </a:ext>
            </a:extLst>
          </p:cNvPr>
          <p:cNvSpPr txBox="1"/>
          <p:nvPr/>
        </p:nvSpPr>
        <p:spPr>
          <a:xfrm>
            <a:off x="9041978" y="3429000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delle Sans" panose="02000503000000020004" pitchFamily="2" charset="0"/>
              </a:rPr>
              <a:t>2048 vs. 4096</a:t>
            </a:r>
          </a:p>
        </p:txBody>
      </p:sp>
    </p:spTree>
    <p:extLst>
      <p:ext uri="{BB962C8B-B14F-4D97-AF65-F5344CB8AC3E}">
        <p14:creationId xmlns:p14="http://schemas.microsoft.com/office/powerpoint/2010/main" val="2940464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" panose="02000503000000020004" pitchFamily="2" charset="0"/>
              </a:rPr>
              <a:t>Key Exchange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5AA048-DF08-134B-8F30-37C08D5DA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Securely transmit key</a:t>
            </a:r>
          </a:p>
          <a:p>
            <a:r>
              <a:rPr lang="en-US" sz="3000" dirty="0"/>
              <a:t>Endpoints negotiate type</a:t>
            </a:r>
          </a:p>
          <a:p>
            <a:pPr lvl="1"/>
            <a:r>
              <a:rPr lang="en-US" sz="2800" dirty="0"/>
              <a:t> Types</a:t>
            </a:r>
          </a:p>
          <a:p>
            <a:pPr lvl="2"/>
            <a:r>
              <a:rPr lang="en-US" sz="2600" dirty="0"/>
              <a:t> PSK</a:t>
            </a:r>
          </a:p>
          <a:p>
            <a:pPr lvl="2"/>
            <a:r>
              <a:rPr lang="en-US" sz="2600" dirty="0"/>
              <a:t> RSA</a:t>
            </a:r>
          </a:p>
          <a:p>
            <a:pPr lvl="2"/>
            <a:r>
              <a:rPr lang="en-US" sz="2600" dirty="0"/>
              <a:t> Diffie-Hellman</a:t>
            </a:r>
          </a:p>
        </p:txBody>
      </p:sp>
    </p:spTree>
    <p:extLst>
      <p:ext uri="{BB962C8B-B14F-4D97-AF65-F5344CB8AC3E}">
        <p14:creationId xmlns:p14="http://schemas.microsoft.com/office/powerpoint/2010/main" val="3294729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" panose="02000503000000020004" pitchFamily="2" charset="0"/>
              </a:rPr>
              <a:t>Key Stretching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5AA048-DF08-134B-8F30-37C08D5DA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Key ”strengthening”</a:t>
            </a:r>
          </a:p>
          <a:p>
            <a:r>
              <a:rPr lang="en-US" sz="2600" dirty="0"/>
              <a:t>Increase the password hash size</a:t>
            </a:r>
          </a:p>
          <a:p>
            <a:r>
              <a:rPr lang="en-US" sz="2600" dirty="0"/>
              <a:t>Inserts random characters</a:t>
            </a:r>
          </a:p>
          <a:p>
            <a:r>
              <a:rPr lang="en-US" sz="2600" dirty="0"/>
              <a:t>Increased resiliency to brute-force attacks</a:t>
            </a:r>
          </a:p>
          <a:p>
            <a:r>
              <a:rPr lang="en-US" sz="2600" dirty="0"/>
              <a:t>Types</a:t>
            </a:r>
          </a:p>
          <a:p>
            <a:pPr lvl="1"/>
            <a:r>
              <a:rPr lang="en-US" sz="2400" dirty="0"/>
              <a:t> BCRYPT</a:t>
            </a:r>
          </a:p>
          <a:p>
            <a:pPr lvl="1"/>
            <a:r>
              <a:rPr lang="en-US" sz="2400" dirty="0"/>
              <a:t> PBKDF2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2B7A33-59C7-C143-AF6A-F2639C257C4C}"/>
              </a:ext>
            </a:extLst>
          </p:cNvPr>
          <p:cNvSpPr txBox="1"/>
          <p:nvPr/>
        </p:nvSpPr>
        <p:spPr>
          <a:xfrm>
            <a:off x="4582886" y="4310809"/>
            <a:ext cx="5054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delle Sans" panose="02000503000000020004" pitchFamily="2" charset="0"/>
              </a:rPr>
              <a:t>45c37746a1fa5d54a29dc29cb74eb0716ab14317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8923CC-25F9-3B4A-B375-2C61B048D4B4}"/>
              </a:ext>
            </a:extLst>
          </p:cNvPr>
          <p:cNvSpPr txBox="1"/>
          <p:nvPr/>
        </p:nvSpPr>
        <p:spPr>
          <a:xfrm>
            <a:off x="3003928" y="4235104"/>
            <a:ext cx="9010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delle Sans" panose="02000503000000020004" pitchFamily="2" charset="0"/>
              </a:rPr>
              <a:t>$2a$--10--$8882e8f03f94ab8c03a52b--45c37746a1fa5d54a29dc29cb74eb0716ab14317</a:t>
            </a:r>
          </a:p>
          <a:p>
            <a:r>
              <a:rPr lang="en-US" dirty="0">
                <a:latin typeface="Adelle Sans" panose="02000503000000020004" pitchFamily="2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6FC4BF-0551-DC4F-A1E8-573A6CAB5961}"/>
              </a:ext>
            </a:extLst>
          </p:cNvPr>
          <p:cNvSpPr txBox="1"/>
          <p:nvPr/>
        </p:nvSpPr>
        <p:spPr>
          <a:xfrm>
            <a:off x="6314769" y="3767631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delle Sans" panose="02000503000000020004" pitchFamily="2" charset="0"/>
              </a:rPr>
              <a:t>Before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958AD1-D6E4-384C-ADD5-0C55C2E53E55}"/>
              </a:ext>
            </a:extLst>
          </p:cNvPr>
          <p:cNvSpPr txBox="1"/>
          <p:nvPr/>
        </p:nvSpPr>
        <p:spPr>
          <a:xfrm>
            <a:off x="6393317" y="3741866"/>
            <a:ext cx="894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delle Sans" panose="02000503000000020004" pitchFamily="2" charset="0"/>
              </a:rPr>
              <a:t>After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F6416D-DC54-7047-B5F8-DB434515D1E5}"/>
              </a:ext>
            </a:extLst>
          </p:cNvPr>
          <p:cNvSpPr txBox="1"/>
          <p:nvPr/>
        </p:nvSpPr>
        <p:spPr>
          <a:xfrm>
            <a:off x="2356956" y="5097674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delle Sans" panose="02000503000000020004" pitchFamily="2" charset="0"/>
              </a:rPr>
              <a:t>hashing 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BFAA2-6627-2140-908C-CED3CB06531C}"/>
              </a:ext>
            </a:extLst>
          </p:cNvPr>
          <p:cNvSpPr txBox="1"/>
          <p:nvPr/>
        </p:nvSpPr>
        <p:spPr>
          <a:xfrm>
            <a:off x="3866948" y="5147519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delle Sans" panose="02000503000000020004" pitchFamily="2" charset="0"/>
              </a:rPr>
              <a:t>Cost factor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F2B090-1159-4340-AFF9-9AB776E5DD53}"/>
              </a:ext>
            </a:extLst>
          </p:cNvPr>
          <p:cNvSpPr txBox="1"/>
          <p:nvPr/>
        </p:nvSpPr>
        <p:spPr>
          <a:xfrm>
            <a:off x="8408250" y="5125313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delle Sans" panose="02000503000000020004" pitchFamily="2" charset="0"/>
              </a:rPr>
              <a:t>Hash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5901C-53A1-7448-94FC-1A2B8FA272E5}"/>
              </a:ext>
            </a:extLst>
          </p:cNvPr>
          <p:cNvSpPr txBox="1"/>
          <p:nvPr/>
        </p:nvSpPr>
        <p:spPr>
          <a:xfrm>
            <a:off x="5525919" y="5135062"/>
            <a:ext cx="806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delle Sans" panose="02000503000000020004" pitchFamily="2" charset="0"/>
              </a:rPr>
              <a:t>Salt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8320220-F951-5047-BF84-18C9BF5FE6CA}"/>
              </a:ext>
            </a:extLst>
          </p:cNvPr>
          <p:cNvCxnSpPr>
            <a:cxnSpLocks/>
          </p:cNvCxnSpPr>
          <p:nvPr/>
        </p:nvCxnSpPr>
        <p:spPr>
          <a:xfrm flipV="1">
            <a:off x="3124200" y="4558269"/>
            <a:ext cx="178174" cy="495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2D33DFB-A486-1048-BB2F-179E95AFA20C}"/>
              </a:ext>
            </a:extLst>
          </p:cNvPr>
          <p:cNvCxnSpPr>
            <a:cxnSpLocks/>
          </p:cNvCxnSpPr>
          <p:nvPr/>
        </p:nvCxnSpPr>
        <p:spPr>
          <a:xfrm flipH="1" flipV="1">
            <a:off x="3928222" y="4558269"/>
            <a:ext cx="475754" cy="495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073E3FB-7E53-1D4F-B7F5-E3F49747DFCD}"/>
              </a:ext>
            </a:extLst>
          </p:cNvPr>
          <p:cNvCxnSpPr>
            <a:cxnSpLocks/>
          </p:cNvCxnSpPr>
          <p:nvPr/>
        </p:nvCxnSpPr>
        <p:spPr>
          <a:xfrm flipH="1" flipV="1">
            <a:off x="5561301" y="4558269"/>
            <a:ext cx="237877" cy="539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A3C54FE-EB48-3D4E-8707-5F026CE69A0A}"/>
              </a:ext>
            </a:extLst>
          </p:cNvPr>
          <p:cNvCxnSpPr>
            <a:cxnSpLocks/>
          </p:cNvCxnSpPr>
          <p:nvPr/>
        </p:nvCxnSpPr>
        <p:spPr>
          <a:xfrm flipV="1">
            <a:off x="8770689" y="4506374"/>
            <a:ext cx="1" cy="589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043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8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8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8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6" grpId="0"/>
      <p:bldP spid="4" grpId="0"/>
      <p:bldP spid="4" grpId="1"/>
      <p:bldP spid="8" grpId="0"/>
      <p:bldP spid="9" grpId="0"/>
      <p:bldP spid="10" grpId="0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" panose="02000503000000020004" pitchFamily="2" charset="0"/>
              </a:rPr>
              <a:t>Diffie-Hellman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5AA048-DF08-134B-8F30-37C08D5DA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Invented in the 70’s</a:t>
            </a:r>
          </a:p>
          <a:p>
            <a:r>
              <a:rPr lang="en-US" sz="2600" dirty="0"/>
              <a:t>Secure generate a master key</a:t>
            </a:r>
          </a:p>
          <a:p>
            <a:r>
              <a:rPr lang="en-US" sz="2600" dirty="0"/>
              <a:t>Resilient to </a:t>
            </a:r>
            <a:r>
              <a:rPr lang="en-US" sz="2600" dirty="0" err="1"/>
              <a:t>MiTMs</a:t>
            </a:r>
            <a:endParaRPr lang="en-US" sz="2600" dirty="0"/>
          </a:p>
          <a:p>
            <a:r>
              <a:rPr lang="en-US" sz="2600" dirty="0"/>
              <a:t>Variants</a:t>
            </a:r>
          </a:p>
          <a:p>
            <a:pPr lvl="1"/>
            <a:r>
              <a:rPr lang="en-US" sz="2200" dirty="0"/>
              <a:t>DHE</a:t>
            </a:r>
          </a:p>
          <a:p>
            <a:pPr lvl="1"/>
            <a:r>
              <a:rPr lang="en-US" sz="2200" dirty="0"/>
              <a:t>ECDHE</a:t>
            </a:r>
          </a:p>
          <a:p>
            <a:r>
              <a:rPr lang="en-US" sz="2400" dirty="0"/>
              <a:t>DH Groups</a:t>
            </a:r>
          </a:p>
          <a:p>
            <a:pPr lvl="1"/>
            <a:r>
              <a:rPr lang="en-US" sz="2200" dirty="0"/>
              <a:t>Higher the group number = stronger</a:t>
            </a:r>
          </a:p>
          <a:p>
            <a:pPr lvl="1"/>
            <a:endParaRPr lang="en-US" sz="22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347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9FFE-3A83-F744-8BCB-19EC1A2E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delle Sans" panose="02000503000000020004" pitchFamily="2" charset="0"/>
              </a:rPr>
              <a:t>Key Management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5AA048-DF08-134B-8F30-37C08D5DA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Managing cryptographic keys</a:t>
            </a:r>
          </a:p>
          <a:p>
            <a:r>
              <a:rPr lang="en-US" sz="3200" dirty="0"/>
              <a:t>Key Management activities</a:t>
            </a:r>
          </a:p>
          <a:p>
            <a:pPr lvl="1"/>
            <a:r>
              <a:rPr lang="en-US" sz="3000" dirty="0"/>
              <a:t> Generation</a:t>
            </a:r>
          </a:p>
          <a:p>
            <a:pPr lvl="1"/>
            <a:r>
              <a:rPr lang="en-US" sz="3000" dirty="0"/>
              <a:t> Exchange</a:t>
            </a:r>
          </a:p>
          <a:p>
            <a:pPr lvl="1"/>
            <a:r>
              <a:rPr lang="en-US" sz="3000" dirty="0"/>
              <a:t> Usage</a:t>
            </a:r>
          </a:p>
          <a:p>
            <a:pPr lvl="1"/>
            <a:r>
              <a:rPr lang="en-US" sz="3000" dirty="0"/>
              <a:t> Storage</a:t>
            </a:r>
          </a:p>
          <a:p>
            <a:pPr lvl="1"/>
            <a:r>
              <a:rPr lang="en-US" sz="3000" dirty="0"/>
              <a:t> Renewal</a:t>
            </a:r>
          </a:p>
          <a:p>
            <a:pPr lvl="1"/>
            <a:r>
              <a:rPr lang="en-US" sz="3000" dirty="0"/>
              <a:t> Archival</a:t>
            </a:r>
          </a:p>
          <a:p>
            <a:pPr lvl="1"/>
            <a:r>
              <a:rPr lang="en-US" sz="3000" dirty="0"/>
              <a:t> Recovery</a:t>
            </a:r>
          </a:p>
          <a:p>
            <a:pPr lvl="1"/>
            <a:r>
              <a:rPr lang="en-US" sz="3000" dirty="0"/>
              <a:t> Destruction</a:t>
            </a:r>
          </a:p>
          <a:p>
            <a:endParaRPr lang="en-US" sz="2200" dirty="0"/>
          </a:p>
          <a:p>
            <a:pPr lvl="1"/>
            <a:endParaRPr lang="en-US" sz="22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66918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019 Presentation Dark Theme">
  <a:themeElements>
    <a:clrScheme name="6cc241">
      <a:dk1>
        <a:srgbClr val="151945"/>
      </a:dk1>
      <a:lt1>
        <a:srgbClr val="FFFFFF"/>
      </a:lt1>
      <a:dk2>
        <a:srgbClr val="151746"/>
      </a:dk2>
      <a:lt2>
        <a:srgbClr val="FFFFFF"/>
      </a:lt2>
      <a:accent1>
        <a:srgbClr val="F9F9FA"/>
      </a:accent1>
      <a:accent2>
        <a:srgbClr val="FF671F"/>
      </a:accent2>
      <a:accent3>
        <a:srgbClr val="00A3E0"/>
      </a:accent3>
      <a:accent4>
        <a:srgbClr val="10069F"/>
      </a:accent4>
      <a:accent5>
        <a:srgbClr val="6CC249"/>
      </a:accent5>
      <a:accent6>
        <a:srgbClr val="9C9BA7"/>
      </a:accent6>
      <a:hlink>
        <a:srgbClr val="FF671F"/>
      </a:hlink>
      <a:folHlink>
        <a:srgbClr val="FF671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809E193B-2D6B-774E-A1CE-D0A3E70D8F14}" vid="{9DFDF12A-1514-7D4F-A38F-DF2B41BE24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7de64167-ec1d-41c3-9c60-bdac5dd5df1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98D8214AE9EE4FBD92FF9BC1EA80A9" ma:contentTypeVersion="60" ma:contentTypeDescription="Create a new document." ma:contentTypeScope="" ma:versionID="01e0772c44198408e6e5a53ff4c7c879">
  <xsd:schema xmlns:xsd="http://www.w3.org/2001/XMLSchema" xmlns:xs="http://www.w3.org/2001/XMLSchema" xmlns:p="http://schemas.microsoft.com/office/2006/metadata/properties" xmlns:ns2="25f43890-8f97-4037-b6ca-5734ee50196d" xmlns:ns3="7de64167-ec1d-41c3-9c60-bdac5dd5df14" targetNamespace="http://schemas.microsoft.com/office/2006/metadata/properties" ma:root="true" ma:fieldsID="3425b5a5654edf0987e89c70af5dab58" ns2:_="" ns3:_="">
    <xsd:import namespace="25f43890-8f97-4037-b6ca-5734ee50196d"/>
    <xsd:import namespace="7de64167-ec1d-41c3-9c60-bdac5dd5df1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_Flow_SignoffStatu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f43890-8f97-4037-b6ca-5734ee50196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e64167-ec1d-41c3-9c60-bdac5dd5df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_Flow_SignoffStatus" ma:index="16" nillable="true" ma:displayName="Sign-off status" ma:internalName="Sign_x002d_off_x0020_status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AB37D3D-50C1-46FC-8D92-3F1F047872A4}">
  <ds:schemaRefs>
    <ds:schemaRef ds:uri="http://purl.org/dc/elements/1.1/"/>
    <ds:schemaRef ds:uri="7de64167-ec1d-41c3-9c60-bdac5dd5df14"/>
    <ds:schemaRef ds:uri="25f43890-8f97-4037-b6ca-5734ee50196d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CED0B16-38C6-4B99-8824-48640E90797B}"/>
</file>

<file path=customXml/itemProps3.xml><?xml version="1.0" encoding="utf-8"?>
<ds:datastoreItem xmlns:ds="http://schemas.openxmlformats.org/officeDocument/2006/customXml" ds:itemID="{03D1374B-8056-453C-B9CB-F2CE6F7A4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335</Words>
  <Application>Microsoft Macintosh PowerPoint</Application>
  <PresentationFormat>Widescreen</PresentationFormat>
  <Paragraphs>86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Adelle Sans</vt:lpstr>
      <vt:lpstr>Arial</vt:lpstr>
      <vt:lpstr>Calibri</vt:lpstr>
      <vt:lpstr>Courier New</vt:lpstr>
      <vt:lpstr>Proxima Nova</vt:lpstr>
      <vt:lpstr>Proxima Nova Semibold</vt:lpstr>
      <vt:lpstr>2019 Presentation Dark Theme</vt:lpstr>
      <vt:lpstr>PowerPoint Presentation</vt:lpstr>
      <vt:lpstr>Algorithms</vt:lpstr>
      <vt:lpstr>Keys</vt:lpstr>
      <vt:lpstr>Key Length</vt:lpstr>
      <vt:lpstr>Key Exchange</vt:lpstr>
      <vt:lpstr>Key Stretching</vt:lpstr>
      <vt:lpstr>Diffie-Hellman</vt:lpstr>
      <vt:lpstr>Key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Wes Bryan</dc:creator>
  <cp:lastModifiedBy>Wes Bryan</cp:lastModifiedBy>
  <cp:revision>27</cp:revision>
  <dcterms:created xsi:type="dcterms:W3CDTF">2020-10-12T15:36:34Z</dcterms:created>
  <dcterms:modified xsi:type="dcterms:W3CDTF">2020-11-06T16:31:37Z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0x0101008B98D8214AE9EE4FBD92FF9BC1EA80A9</vt:lpwstr>
  </property>
</Properties>
</file>

<file path=docProps/thumbnail.jpeg>
</file>